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6" r:id="rId10"/>
    <p:sldId id="260" r:id="rId11"/>
    <p:sldId id="267" r:id="rId12"/>
    <p:sldId id="264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>
      <p:cViewPr>
        <p:scale>
          <a:sx n="90" d="100"/>
          <a:sy n="90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A1E29-9C9E-41EB-91F3-8FCCB0E43FD1}" type="doc">
      <dgm:prSet loTypeId="urn:microsoft.com/office/officeart/2005/8/layout/default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de-DE"/>
        </a:p>
      </dgm:t>
    </dgm:pt>
    <dgm:pt modelId="{7641FEBE-067A-46F9-ADC7-0249618C8B5C}">
      <dgm:prSet phldrT="[Text]"/>
      <dgm:spPr/>
      <dgm:t>
        <a:bodyPr/>
        <a:lstStyle/>
        <a:p>
          <a:r>
            <a:rPr lang="de-DE" dirty="0"/>
            <a:t>Beschaffungs- und Produktionsprozesse</a:t>
          </a:r>
        </a:p>
        <a:p>
          <a:r>
            <a:rPr lang="de-DE" dirty="0">
              <a:latin typeface="Bradley Hand ITC" panose="03070402050302030203" pitchFamily="66" charset="0"/>
            </a:rPr>
            <a:t> </a:t>
          </a:r>
          <a:r>
            <a:rPr lang="de-DE" b="1" dirty="0">
              <a:latin typeface="Bradley Hand ITC" panose="03070402050302030203" pitchFamily="66" charset="0"/>
            </a:rPr>
            <a:t>Von der Milch zum Molkereiprodukt</a:t>
          </a:r>
          <a:endParaRPr lang="de-DE" b="1" dirty="0"/>
        </a:p>
      </dgm:t>
    </dgm:pt>
    <dgm:pt modelId="{E8E528C0-ACF4-4172-99AE-8E8F09D57CEC}" type="parTrans" cxnId="{92DA22E3-013F-4C05-BC1B-4CFF3FD89D12}">
      <dgm:prSet/>
      <dgm:spPr/>
      <dgm:t>
        <a:bodyPr/>
        <a:lstStyle/>
        <a:p>
          <a:endParaRPr lang="de-DE"/>
        </a:p>
      </dgm:t>
    </dgm:pt>
    <dgm:pt modelId="{B69A39C9-2003-4187-B100-6E083BE0F3AB}" type="sibTrans" cxnId="{92DA22E3-013F-4C05-BC1B-4CFF3FD89D12}">
      <dgm:prSet/>
      <dgm:spPr/>
      <dgm:t>
        <a:bodyPr/>
        <a:lstStyle/>
        <a:p>
          <a:endParaRPr lang="de-DE"/>
        </a:p>
      </dgm:t>
    </dgm:pt>
    <dgm:pt modelId="{70E2CEB2-D5A7-4114-8EAD-79DB77F472B5}">
      <dgm:prSet phldrT="[Text]"/>
      <dgm:spPr/>
      <dgm:t>
        <a:bodyPr/>
        <a:lstStyle/>
        <a:p>
          <a:r>
            <a:rPr lang="de-DE" dirty="0"/>
            <a:t>Wirtschaftskreislauf</a:t>
          </a:r>
        </a:p>
        <a:p>
          <a:r>
            <a:rPr lang="de-DE" b="1" dirty="0">
              <a:latin typeface="Bradley Hand ITC" panose="03070402050302030203" pitchFamily="66" charset="0"/>
            </a:rPr>
            <a:t>Eine riesige Tauschbörse</a:t>
          </a:r>
        </a:p>
      </dgm:t>
    </dgm:pt>
    <dgm:pt modelId="{96C241C0-CBB5-440F-B62B-5C479B92FA54}" type="parTrans" cxnId="{5566B5F7-94F5-4E1A-AFBC-318BDEB3211C}">
      <dgm:prSet/>
      <dgm:spPr/>
      <dgm:t>
        <a:bodyPr/>
        <a:lstStyle/>
        <a:p>
          <a:endParaRPr lang="de-DE"/>
        </a:p>
      </dgm:t>
    </dgm:pt>
    <dgm:pt modelId="{E7EA9FA2-B785-4BBD-AC6E-1CC5B7F205E0}" type="sibTrans" cxnId="{5566B5F7-94F5-4E1A-AFBC-318BDEB3211C}">
      <dgm:prSet/>
      <dgm:spPr/>
      <dgm:t>
        <a:bodyPr/>
        <a:lstStyle/>
        <a:p>
          <a:endParaRPr lang="de-DE"/>
        </a:p>
      </dgm:t>
    </dgm:pt>
    <dgm:pt modelId="{887737D5-5E10-43F5-A421-67C320EE1CD5}">
      <dgm:prSet phldrT="[Text]"/>
      <dgm:spPr/>
      <dgm:t>
        <a:bodyPr/>
        <a:lstStyle/>
        <a:p>
          <a:r>
            <a:rPr lang="de-DE" dirty="0"/>
            <a:t>Zahlungsarten und Geldanlageformen</a:t>
          </a:r>
        </a:p>
        <a:p>
          <a:r>
            <a:rPr lang="de-DE" b="1" dirty="0">
              <a:latin typeface="Bradley Hand ITC" panose="03070402050302030203" pitchFamily="66" charset="0"/>
            </a:rPr>
            <a:t>Wie werde ich mein Geld los und wie vermehre ich es?</a:t>
          </a:r>
          <a:endParaRPr lang="de-DE" b="1" dirty="0"/>
        </a:p>
      </dgm:t>
    </dgm:pt>
    <dgm:pt modelId="{07FD9A92-CFBB-4921-86DD-667C8AF2DE86}" type="parTrans" cxnId="{A622A284-BF4C-4AFF-B3F6-73CA874640FB}">
      <dgm:prSet/>
      <dgm:spPr/>
      <dgm:t>
        <a:bodyPr/>
        <a:lstStyle/>
        <a:p>
          <a:endParaRPr lang="de-DE"/>
        </a:p>
      </dgm:t>
    </dgm:pt>
    <dgm:pt modelId="{6A7C674B-1163-4E1E-9833-990C5C28512B}" type="sibTrans" cxnId="{A622A284-BF4C-4AFF-B3F6-73CA874640FB}">
      <dgm:prSet/>
      <dgm:spPr/>
      <dgm:t>
        <a:bodyPr/>
        <a:lstStyle/>
        <a:p>
          <a:endParaRPr lang="de-DE"/>
        </a:p>
      </dgm:t>
    </dgm:pt>
    <dgm:pt modelId="{65ABFBF0-4C18-4B44-9938-8F44A89F6657}">
      <dgm:prSet phldrT="[Text]"/>
      <dgm:spPr/>
      <dgm:t>
        <a:bodyPr/>
        <a:lstStyle/>
        <a:p>
          <a:r>
            <a:rPr lang="de-DE" dirty="0"/>
            <a:t>Globalisierung</a:t>
          </a:r>
        </a:p>
        <a:p>
          <a:r>
            <a:rPr lang="de-DE" b="1" dirty="0">
              <a:latin typeface="Bradley Hand ITC" panose="03070402050302030203" pitchFamily="66" charset="0"/>
            </a:rPr>
            <a:t>Was hat meine Kleidung damit zu tun?</a:t>
          </a:r>
        </a:p>
      </dgm:t>
    </dgm:pt>
    <dgm:pt modelId="{D7D70952-0A19-4DF7-837C-CCA3154FBCF9}" type="parTrans" cxnId="{798CF3A7-7272-43E2-9C48-89D5007B559B}">
      <dgm:prSet/>
      <dgm:spPr/>
      <dgm:t>
        <a:bodyPr/>
        <a:lstStyle/>
        <a:p>
          <a:endParaRPr lang="de-DE"/>
        </a:p>
      </dgm:t>
    </dgm:pt>
    <dgm:pt modelId="{216CA0A1-CD33-4F5E-9FF0-F18C15DF6267}" type="sibTrans" cxnId="{798CF3A7-7272-43E2-9C48-89D5007B559B}">
      <dgm:prSet/>
      <dgm:spPr/>
      <dgm:t>
        <a:bodyPr/>
        <a:lstStyle/>
        <a:p>
          <a:endParaRPr lang="de-DE"/>
        </a:p>
      </dgm:t>
    </dgm:pt>
    <dgm:pt modelId="{02DF9953-5160-4FDE-90D5-A3AD10CA7061}">
      <dgm:prSet phldrT="[Text]"/>
      <dgm:spPr/>
      <dgm:t>
        <a:bodyPr/>
        <a:lstStyle/>
        <a:p>
          <a:r>
            <a:rPr lang="de-DE" dirty="0"/>
            <a:t>Fertigungsverfahren und Fertigungstypen</a:t>
          </a:r>
        </a:p>
        <a:p>
          <a:r>
            <a:rPr lang="de-DE" b="1" dirty="0">
              <a:latin typeface="Bradley Hand ITC" panose="03070402050302030203" pitchFamily="66" charset="0"/>
            </a:rPr>
            <a:t>Wie werden Produkte hergestellt?</a:t>
          </a:r>
        </a:p>
      </dgm:t>
    </dgm:pt>
    <dgm:pt modelId="{0E5AFBDD-383D-4E3C-AFEE-703EBECBA9A2}" type="parTrans" cxnId="{74931219-8735-42CB-861A-FD50BACAFE49}">
      <dgm:prSet/>
      <dgm:spPr/>
      <dgm:t>
        <a:bodyPr/>
        <a:lstStyle/>
        <a:p>
          <a:endParaRPr lang="de-DE"/>
        </a:p>
      </dgm:t>
    </dgm:pt>
    <dgm:pt modelId="{EE728EA4-2103-431B-83C1-58339CCD5D4E}" type="sibTrans" cxnId="{74931219-8735-42CB-861A-FD50BACAFE49}">
      <dgm:prSet/>
      <dgm:spPr/>
      <dgm:t>
        <a:bodyPr/>
        <a:lstStyle/>
        <a:p>
          <a:endParaRPr lang="de-DE"/>
        </a:p>
      </dgm:t>
    </dgm:pt>
    <dgm:pt modelId="{C6287A50-BD54-4A24-8835-0C1E50AD7F4B}">
      <dgm:prSet/>
      <dgm:spPr/>
      <dgm:t>
        <a:bodyPr/>
        <a:lstStyle/>
        <a:p>
          <a:r>
            <a:rPr lang="de-DE" dirty="0"/>
            <a:t>E-Commerce und Kredite</a:t>
          </a:r>
        </a:p>
        <a:p>
          <a:r>
            <a:rPr lang="de-DE" b="1" dirty="0">
              <a:latin typeface="Bradley Hand ITC" panose="03070402050302030203" pitchFamily="66" charset="0"/>
            </a:rPr>
            <a:t>Alles rund ums Online-Shopping</a:t>
          </a:r>
          <a:endParaRPr lang="de-DE" b="1" dirty="0"/>
        </a:p>
      </dgm:t>
    </dgm:pt>
    <dgm:pt modelId="{5FED4A61-80DA-49BA-ABC9-4237A8F92F37}" type="parTrans" cxnId="{F8BD97D4-F0A6-42CB-A87F-FB4F0CCBD458}">
      <dgm:prSet/>
      <dgm:spPr/>
      <dgm:t>
        <a:bodyPr/>
        <a:lstStyle/>
        <a:p>
          <a:endParaRPr lang="de-DE"/>
        </a:p>
      </dgm:t>
    </dgm:pt>
    <dgm:pt modelId="{2B40A09D-A104-48FB-82B4-EFAD50283294}" type="sibTrans" cxnId="{F8BD97D4-F0A6-42CB-A87F-FB4F0CCBD458}">
      <dgm:prSet/>
      <dgm:spPr/>
      <dgm:t>
        <a:bodyPr/>
        <a:lstStyle/>
        <a:p>
          <a:endParaRPr lang="de-DE"/>
        </a:p>
      </dgm:t>
    </dgm:pt>
    <dgm:pt modelId="{0F378331-A7E2-481A-BF1C-D3460ED69A3D}">
      <dgm:prSet/>
      <dgm:spPr/>
      <dgm:t>
        <a:bodyPr/>
        <a:lstStyle/>
        <a:p>
          <a:r>
            <a:rPr lang="de-DE" dirty="0"/>
            <a:t>Wirtschaftsordnungen</a:t>
          </a:r>
        </a:p>
        <a:p>
          <a:r>
            <a:rPr lang="de-DE" b="1" dirty="0">
              <a:latin typeface="Bradley Hand ITC" panose="03070402050302030203" pitchFamily="66" charset="0"/>
            </a:rPr>
            <a:t>Wem gehört hier was?</a:t>
          </a:r>
          <a:endParaRPr lang="de-DE" b="1" dirty="0"/>
        </a:p>
      </dgm:t>
    </dgm:pt>
    <dgm:pt modelId="{1D2633A9-053F-423C-9D4D-BC8CD524E69A}" type="parTrans" cxnId="{A473B4F6-D2C7-4EDA-B5AF-E9C9D87493FD}">
      <dgm:prSet/>
      <dgm:spPr/>
      <dgm:t>
        <a:bodyPr/>
        <a:lstStyle/>
        <a:p>
          <a:endParaRPr lang="de-DE"/>
        </a:p>
      </dgm:t>
    </dgm:pt>
    <dgm:pt modelId="{75E6B42C-58DC-402F-9188-67D6C0E590C4}" type="sibTrans" cxnId="{A473B4F6-D2C7-4EDA-B5AF-E9C9D87493FD}">
      <dgm:prSet/>
      <dgm:spPr/>
      <dgm:t>
        <a:bodyPr/>
        <a:lstStyle/>
        <a:p>
          <a:endParaRPr lang="de-DE"/>
        </a:p>
      </dgm:t>
    </dgm:pt>
    <dgm:pt modelId="{DABAD62F-3C73-4E0C-B7FC-4EAE16FC283C}">
      <dgm:prSet phldrT="[Text]"/>
      <dgm:spPr/>
      <dgm:t>
        <a:bodyPr/>
        <a:lstStyle/>
        <a:p>
          <a:r>
            <a:rPr lang="de-DE" dirty="0"/>
            <a:t>Aufgaben des Staates im Wirtschaftsprozess</a:t>
          </a:r>
        </a:p>
        <a:p>
          <a:r>
            <a:rPr lang="de-DE" b="1" dirty="0">
              <a:latin typeface="Bradley Hand ITC" panose="03070402050302030203" pitchFamily="66" charset="0"/>
            </a:rPr>
            <a:t>Was wird durch den Staat geregelt?</a:t>
          </a:r>
          <a:endParaRPr lang="de-DE" dirty="0"/>
        </a:p>
      </dgm:t>
    </dgm:pt>
    <dgm:pt modelId="{A18042C0-F738-4117-8D77-B6C6B85B8F94}" type="parTrans" cxnId="{DB29CBC1-5321-44AC-AEB6-B17CADC16C02}">
      <dgm:prSet/>
      <dgm:spPr/>
      <dgm:t>
        <a:bodyPr/>
        <a:lstStyle/>
        <a:p>
          <a:endParaRPr lang="de-DE"/>
        </a:p>
      </dgm:t>
    </dgm:pt>
    <dgm:pt modelId="{80F4BDD2-54A2-4D5E-ACB5-EE24A96E5232}" type="sibTrans" cxnId="{DB29CBC1-5321-44AC-AEB6-B17CADC16C02}">
      <dgm:prSet/>
      <dgm:spPr/>
      <dgm:t>
        <a:bodyPr/>
        <a:lstStyle/>
        <a:p>
          <a:endParaRPr lang="de-DE"/>
        </a:p>
      </dgm:t>
    </dgm:pt>
    <dgm:pt modelId="{54452B49-6446-440A-A455-114D572643A5}">
      <dgm:prSet phldrT="[Text]"/>
      <dgm:spPr/>
      <dgm:t>
        <a:bodyPr/>
        <a:lstStyle/>
        <a:p>
          <a:r>
            <a:rPr lang="de-DE" dirty="0"/>
            <a:t>Preisbildung</a:t>
          </a:r>
        </a:p>
        <a:p>
          <a:r>
            <a:rPr lang="de-DE" b="1" dirty="0">
              <a:latin typeface="Bradley Hand ITC" panose="03070402050302030203" pitchFamily="66" charset="0"/>
            </a:rPr>
            <a:t>Wie werden Preise gebildet?</a:t>
          </a:r>
          <a:endParaRPr lang="de-DE" b="1" dirty="0"/>
        </a:p>
      </dgm:t>
    </dgm:pt>
    <dgm:pt modelId="{C4DDD7EB-E8C4-4E9E-9212-612DB54CD0A3}" type="parTrans" cxnId="{3A6D69E8-D5C0-4828-996D-3CE75CEF5B62}">
      <dgm:prSet/>
      <dgm:spPr/>
      <dgm:t>
        <a:bodyPr/>
        <a:lstStyle/>
        <a:p>
          <a:endParaRPr lang="de-DE"/>
        </a:p>
      </dgm:t>
    </dgm:pt>
    <dgm:pt modelId="{F975E583-9BE4-417C-AE5B-D9ACA9DC0604}" type="sibTrans" cxnId="{3A6D69E8-D5C0-4828-996D-3CE75CEF5B62}">
      <dgm:prSet/>
      <dgm:spPr/>
      <dgm:t>
        <a:bodyPr/>
        <a:lstStyle/>
        <a:p>
          <a:endParaRPr lang="de-DE"/>
        </a:p>
      </dgm:t>
    </dgm:pt>
    <dgm:pt modelId="{25622BC9-8F04-4D71-91D4-6E583D3DFD7F}" type="pres">
      <dgm:prSet presAssocID="{01CA1E29-9C9E-41EB-91F3-8FCCB0E43F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535D9E-C473-441D-9BA2-5A9F987B643C}" type="pres">
      <dgm:prSet presAssocID="{C6287A50-BD54-4A24-8835-0C1E50AD7F4B}" presName="node" presStyleLbl="node1" presStyleIdx="0" presStyleCnt="9" custLinFactY="11247" custLinFactNeighborX="449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DA32DB-6DDD-48F2-A556-29DF12FD8AD8}" type="pres">
      <dgm:prSet presAssocID="{2B40A09D-A104-48FB-82B4-EFAD50283294}" presName="sibTrans" presStyleCnt="0"/>
      <dgm:spPr/>
    </dgm:pt>
    <dgm:pt modelId="{3CFC8F11-7964-4470-84A3-09F5DBC9B1C8}" type="pres">
      <dgm:prSet presAssocID="{0F378331-A7E2-481A-BF1C-D3460ED69A3D}" presName="node" presStyleLbl="node1" presStyleIdx="1" presStyleCnt="9" custLinFactX="4564" custLinFactNeighborX="100000" custLinFactNeighborY="5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503C146E-B951-4F1E-A7F5-BF9F70F44C30}" type="pres">
      <dgm:prSet presAssocID="{75E6B42C-58DC-402F-9188-67D6C0E590C4}" presName="sibTrans" presStyleCnt="0"/>
      <dgm:spPr/>
    </dgm:pt>
    <dgm:pt modelId="{ED01EDEB-CEE3-4773-B5DA-25D32EA2DCD0}" type="pres">
      <dgm:prSet presAssocID="{7641FEBE-067A-46F9-ADC7-0249618C8B5C}" presName="node" presStyleLbl="node1" presStyleIdx="2" presStyleCnt="9" custLinFactY="100000" custLinFactNeighborX="-6040" custLinFactNeighborY="1166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234363-EE52-4CB2-A8CA-C48FF0E60B31}" type="pres">
      <dgm:prSet presAssocID="{B69A39C9-2003-4187-B100-6E083BE0F3AB}" presName="sibTrans" presStyleCnt="0"/>
      <dgm:spPr/>
    </dgm:pt>
    <dgm:pt modelId="{4C2729F5-3EC8-4E6F-91DA-E46B8F086231}" type="pres">
      <dgm:prSet presAssocID="{70E2CEB2-D5A7-4114-8EAD-79DB77F472B5}" presName="node" presStyleLbl="node1" presStyleIdx="3" presStyleCnt="9" custLinFactY="124" custLinFactNeighborX="449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BB6EDE-E0AA-4DC5-B2C8-3692150E82C5}" type="pres">
      <dgm:prSet presAssocID="{E7EA9FA2-B785-4BBD-AC6E-1CC5B7F205E0}" presName="sibTrans" presStyleCnt="0"/>
      <dgm:spPr/>
    </dgm:pt>
    <dgm:pt modelId="{C38B343F-759B-4491-9F92-AB45FAF3B9EC}" type="pres">
      <dgm:prSet presAssocID="{887737D5-5E10-43F5-A421-67C320EE1CD5}" presName="node" presStyleLbl="node1" presStyleIdx="4" presStyleCnt="9" custLinFactY="-10932" custLinFactNeighborX="54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CDAC41-BE87-4EC2-9715-699E6C8EA1AB}" type="pres">
      <dgm:prSet presAssocID="{6A7C674B-1163-4E1E-9833-990C5C28512B}" presName="sibTrans" presStyleCnt="0"/>
      <dgm:spPr/>
    </dgm:pt>
    <dgm:pt modelId="{6E97E9F4-1646-4F77-AF55-48D66F67D679}" type="pres">
      <dgm:prSet presAssocID="{65ABFBF0-4C18-4B44-9938-8F44A89F6657}" presName="node" presStyleLbl="node1" presStyleIdx="5" presStyleCnt="9" custLinFactNeighborX="-6040" custLinFactNeighborY="-55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8ED76F-FAEB-4B6B-BC78-175FBB868B3B}" type="pres">
      <dgm:prSet presAssocID="{216CA0A1-CD33-4F5E-9FF0-F18C15DF6267}" presName="sibTrans" presStyleCnt="0"/>
      <dgm:spPr/>
    </dgm:pt>
    <dgm:pt modelId="{597A9350-BC55-44DB-97C8-64843F5D842B}" type="pres">
      <dgm:prSet presAssocID="{02DF9953-5160-4FDE-90D5-A3AD10CA7061}" presName="node" presStyleLbl="node1" presStyleIdx="6" presStyleCnt="9" custLinFactX="8817" custLinFactNeighborX="100000" custLinFactNeighborY="-165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25A6B4-0549-4A51-9526-9052A81AFEA9}" type="pres">
      <dgm:prSet presAssocID="{EE728EA4-2103-431B-83C1-58339CCD5D4E}" presName="sibTrans" presStyleCnt="0"/>
      <dgm:spPr/>
    </dgm:pt>
    <dgm:pt modelId="{669B5AB3-DCD3-4166-8887-07D7E75601BE}" type="pres">
      <dgm:prSet presAssocID="{DABAD62F-3C73-4E0C-B7FC-4EAE16FC283C}" presName="node" presStyleLbl="node1" presStyleIdx="7" presStyleCnt="9" custAng="0" custScaleX="99993" custLinFactY="-22173" custLinFactNeighborX="-249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635DD0-FED8-4A99-B04D-98B004283CC6}" type="pres">
      <dgm:prSet presAssocID="{80F4BDD2-54A2-4D5E-ACB5-EE24A96E5232}" presName="sibTrans" presStyleCnt="0"/>
      <dgm:spPr/>
    </dgm:pt>
    <dgm:pt modelId="{FA560964-4109-435D-8EFB-540A45EDCEB3}" type="pres">
      <dgm:prSet presAssocID="{54452B49-6446-440A-A455-114D572643A5}" presName="node" presStyleLbl="node1" presStyleIdx="8" presStyleCnt="9" custScaleX="99834" custScaleY="99919" custLinFactX="-100000" custLinFactY="-100000" custLinFactNeighborX="-115589" custLinFactNeighborY="-1280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98CF3A7-7272-43E2-9C48-89D5007B559B}" srcId="{01CA1E29-9C9E-41EB-91F3-8FCCB0E43FD1}" destId="{65ABFBF0-4C18-4B44-9938-8F44A89F6657}" srcOrd="5" destOrd="0" parTransId="{D7D70952-0A19-4DF7-837C-CCA3154FBCF9}" sibTransId="{216CA0A1-CD33-4F5E-9FF0-F18C15DF6267}"/>
    <dgm:cxn modelId="{77C9EC4B-A734-4891-ABBB-773A3C979BF0}" type="presOf" srcId="{70E2CEB2-D5A7-4114-8EAD-79DB77F472B5}" destId="{4C2729F5-3EC8-4E6F-91DA-E46B8F086231}" srcOrd="0" destOrd="0" presId="urn:microsoft.com/office/officeart/2005/8/layout/default#1"/>
    <dgm:cxn modelId="{5566B5F7-94F5-4E1A-AFBC-318BDEB3211C}" srcId="{01CA1E29-9C9E-41EB-91F3-8FCCB0E43FD1}" destId="{70E2CEB2-D5A7-4114-8EAD-79DB77F472B5}" srcOrd="3" destOrd="0" parTransId="{96C241C0-CBB5-440F-B62B-5C479B92FA54}" sibTransId="{E7EA9FA2-B785-4BBD-AC6E-1CC5B7F205E0}"/>
    <dgm:cxn modelId="{9FE60C59-D4B6-40FA-972E-F309D2BEEDD9}" type="presOf" srcId="{02DF9953-5160-4FDE-90D5-A3AD10CA7061}" destId="{597A9350-BC55-44DB-97C8-64843F5D842B}" srcOrd="0" destOrd="0" presId="urn:microsoft.com/office/officeart/2005/8/layout/default#1"/>
    <dgm:cxn modelId="{FBACD400-6B46-42B3-951D-9E742716931F}" type="presOf" srcId="{0F378331-A7E2-481A-BF1C-D3460ED69A3D}" destId="{3CFC8F11-7964-4470-84A3-09F5DBC9B1C8}" srcOrd="0" destOrd="0" presId="urn:microsoft.com/office/officeart/2005/8/layout/default#1"/>
    <dgm:cxn modelId="{C7F61686-EC0C-466D-8F2F-299F844D4807}" type="presOf" srcId="{C6287A50-BD54-4A24-8835-0C1E50AD7F4B}" destId="{1E535D9E-C473-441D-9BA2-5A9F987B643C}" srcOrd="0" destOrd="0" presId="urn:microsoft.com/office/officeart/2005/8/layout/default#1"/>
    <dgm:cxn modelId="{2A32B362-9B74-4104-8A1C-BD64C58A672C}" type="presOf" srcId="{54452B49-6446-440A-A455-114D572643A5}" destId="{FA560964-4109-435D-8EFB-540A45EDCEB3}" srcOrd="0" destOrd="0" presId="urn:microsoft.com/office/officeart/2005/8/layout/default#1"/>
    <dgm:cxn modelId="{A473B4F6-D2C7-4EDA-B5AF-E9C9D87493FD}" srcId="{01CA1E29-9C9E-41EB-91F3-8FCCB0E43FD1}" destId="{0F378331-A7E2-481A-BF1C-D3460ED69A3D}" srcOrd="1" destOrd="0" parTransId="{1D2633A9-053F-423C-9D4D-BC8CD524E69A}" sibTransId="{75E6B42C-58DC-402F-9188-67D6C0E590C4}"/>
    <dgm:cxn modelId="{A622A284-BF4C-4AFF-B3F6-73CA874640FB}" srcId="{01CA1E29-9C9E-41EB-91F3-8FCCB0E43FD1}" destId="{887737D5-5E10-43F5-A421-67C320EE1CD5}" srcOrd="4" destOrd="0" parTransId="{07FD9A92-CFBB-4921-86DD-667C8AF2DE86}" sibTransId="{6A7C674B-1163-4E1E-9833-990C5C28512B}"/>
    <dgm:cxn modelId="{9C3BA607-70DC-4D37-820D-73AF7059E781}" type="presOf" srcId="{7641FEBE-067A-46F9-ADC7-0249618C8B5C}" destId="{ED01EDEB-CEE3-4773-B5DA-25D32EA2DCD0}" srcOrd="0" destOrd="0" presId="urn:microsoft.com/office/officeart/2005/8/layout/default#1"/>
    <dgm:cxn modelId="{92DA22E3-013F-4C05-BC1B-4CFF3FD89D12}" srcId="{01CA1E29-9C9E-41EB-91F3-8FCCB0E43FD1}" destId="{7641FEBE-067A-46F9-ADC7-0249618C8B5C}" srcOrd="2" destOrd="0" parTransId="{E8E528C0-ACF4-4172-99AE-8E8F09D57CEC}" sibTransId="{B69A39C9-2003-4187-B100-6E083BE0F3AB}"/>
    <dgm:cxn modelId="{5C5699E3-2718-4CFC-A37C-50E24EF27CD7}" type="presOf" srcId="{DABAD62F-3C73-4E0C-B7FC-4EAE16FC283C}" destId="{669B5AB3-DCD3-4166-8887-07D7E75601BE}" srcOrd="0" destOrd="0" presId="urn:microsoft.com/office/officeart/2005/8/layout/default#1"/>
    <dgm:cxn modelId="{DB29CBC1-5321-44AC-AEB6-B17CADC16C02}" srcId="{01CA1E29-9C9E-41EB-91F3-8FCCB0E43FD1}" destId="{DABAD62F-3C73-4E0C-B7FC-4EAE16FC283C}" srcOrd="7" destOrd="0" parTransId="{A18042C0-F738-4117-8D77-B6C6B85B8F94}" sibTransId="{80F4BDD2-54A2-4D5E-ACB5-EE24A96E5232}"/>
    <dgm:cxn modelId="{F8BD97D4-F0A6-42CB-A87F-FB4F0CCBD458}" srcId="{01CA1E29-9C9E-41EB-91F3-8FCCB0E43FD1}" destId="{C6287A50-BD54-4A24-8835-0C1E50AD7F4B}" srcOrd="0" destOrd="0" parTransId="{5FED4A61-80DA-49BA-ABC9-4237A8F92F37}" sibTransId="{2B40A09D-A104-48FB-82B4-EFAD50283294}"/>
    <dgm:cxn modelId="{3A6D69E8-D5C0-4828-996D-3CE75CEF5B62}" srcId="{01CA1E29-9C9E-41EB-91F3-8FCCB0E43FD1}" destId="{54452B49-6446-440A-A455-114D572643A5}" srcOrd="8" destOrd="0" parTransId="{C4DDD7EB-E8C4-4E9E-9212-612DB54CD0A3}" sibTransId="{F975E583-9BE4-417C-AE5B-D9ACA9DC0604}"/>
    <dgm:cxn modelId="{74931219-8735-42CB-861A-FD50BACAFE49}" srcId="{01CA1E29-9C9E-41EB-91F3-8FCCB0E43FD1}" destId="{02DF9953-5160-4FDE-90D5-A3AD10CA7061}" srcOrd="6" destOrd="0" parTransId="{0E5AFBDD-383D-4E3C-AFEE-703EBECBA9A2}" sibTransId="{EE728EA4-2103-431B-83C1-58339CCD5D4E}"/>
    <dgm:cxn modelId="{1449E180-4D51-4F70-A163-EB12698DF71F}" type="presOf" srcId="{65ABFBF0-4C18-4B44-9938-8F44A89F6657}" destId="{6E97E9F4-1646-4F77-AF55-48D66F67D679}" srcOrd="0" destOrd="0" presId="urn:microsoft.com/office/officeart/2005/8/layout/default#1"/>
    <dgm:cxn modelId="{ED81C70C-8B5C-4183-8677-F2E81930652B}" type="presOf" srcId="{887737D5-5E10-43F5-A421-67C320EE1CD5}" destId="{C38B343F-759B-4491-9F92-AB45FAF3B9EC}" srcOrd="0" destOrd="0" presId="urn:microsoft.com/office/officeart/2005/8/layout/default#1"/>
    <dgm:cxn modelId="{878423C5-6E6C-4DFB-9ED2-D5FAF8FDD9E1}" type="presOf" srcId="{01CA1E29-9C9E-41EB-91F3-8FCCB0E43FD1}" destId="{25622BC9-8F04-4D71-91D4-6E583D3DFD7F}" srcOrd="0" destOrd="0" presId="urn:microsoft.com/office/officeart/2005/8/layout/default#1"/>
    <dgm:cxn modelId="{50B87C87-DF6F-432A-8FFD-6C6265F3FD19}" type="presParOf" srcId="{25622BC9-8F04-4D71-91D4-6E583D3DFD7F}" destId="{1E535D9E-C473-441D-9BA2-5A9F987B643C}" srcOrd="0" destOrd="0" presId="urn:microsoft.com/office/officeart/2005/8/layout/default#1"/>
    <dgm:cxn modelId="{8605103F-46BF-480B-94B4-C6432AFAED46}" type="presParOf" srcId="{25622BC9-8F04-4D71-91D4-6E583D3DFD7F}" destId="{43DA32DB-6DDD-48F2-A556-29DF12FD8AD8}" srcOrd="1" destOrd="0" presId="urn:microsoft.com/office/officeart/2005/8/layout/default#1"/>
    <dgm:cxn modelId="{D09A63C2-DDED-4CD3-AB6B-3B1A4CBC3154}" type="presParOf" srcId="{25622BC9-8F04-4D71-91D4-6E583D3DFD7F}" destId="{3CFC8F11-7964-4470-84A3-09F5DBC9B1C8}" srcOrd="2" destOrd="0" presId="urn:microsoft.com/office/officeart/2005/8/layout/default#1"/>
    <dgm:cxn modelId="{A2E24E32-3C05-412E-8E56-D889C2040BA6}" type="presParOf" srcId="{25622BC9-8F04-4D71-91D4-6E583D3DFD7F}" destId="{503C146E-B951-4F1E-A7F5-BF9F70F44C30}" srcOrd="3" destOrd="0" presId="urn:microsoft.com/office/officeart/2005/8/layout/default#1"/>
    <dgm:cxn modelId="{6608AA69-C8C5-4D3D-B222-E7AA51FE7C68}" type="presParOf" srcId="{25622BC9-8F04-4D71-91D4-6E583D3DFD7F}" destId="{ED01EDEB-CEE3-4773-B5DA-25D32EA2DCD0}" srcOrd="4" destOrd="0" presId="urn:microsoft.com/office/officeart/2005/8/layout/default#1"/>
    <dgm:cxn modelId="{112C5502-F923-4360-995B-6C2A1552F252}" type="presParOf" srcId="{25622BC9-8F04-4D71-91D4-6E583D3DFD7F}" destId="{97234363-EE52-4CB2-A8CA-C48FF0E60B31}" srcOrd="5" destOrd="0" presId="urn:microsoft.com/office/officeart/2005/8/layout/default#1"/>
    <dgm:cxn modelId="{E2EE354C-9E88-4714-B558-986203D6B242}" type="presParOf" srcId="{25622BC9-8F04-4D71-91D4-6E583D3DFD7F}" destId="{4C2729F5-3EC8-4E6F-91DA-E46B8F086231}" srcOrd="6" destOrd="0" presId="urn:microsoft.com/office/officeart/2005/8/layout/default#1"/>
    <dgm:cxn modelId="{A9CE1831-34F3-44B0-AE2C-BEA1A5DFE717}" type="presParOf" srcId="{25622BC9-8F04-4D71-91D4-6E583D3DFD7F}" destId="{7EBB6EDE-E0AA-4DC5-B2C8-3692150E82C5}" srcOrd="7" destOrd="0" presId="urn:microsoft.com/office/officeart/2005/8/layout/default#1"/>
    <dgm:cxn modelId="{EAC6E0CD-83C9-4B69-B352-B43B580E4FD9}" type="presParOf" srcId="{25622BC9-8F04-4D71-91D4-6E583D3DFD7F}" destId="{C38B343F-759B-4491-9F92-AB45FAF3B9EC}" srcOrd="8" destOrd="0" presId="urn:microsoft.com/office/officeart/2005/8/layout/default#1"/>
    <dgm:cxn modelId="{18880359-E6A9-44A8-B8E1-D9C2388FDF6F}" type="presParOf" srcId="{25622BC9-8F04-4D71-91D4-6E583D3DFD7F}" destId="{7ACDAC41-BE87-4EC2-9715-699E6C8EA1AB}" srcOrd="9" destOrd="0" presId="urn:microsoft.com/office/officeart/2005/8/layout/default#1"/>
    <dgm:cxn modelId="{9EF04D0A-3BB1-46A1-BC5E-7FFAF21A571E}" type="presParOf" srcId="{25622BC9-8F04-4D71-91D4-6E583D3DFD7F}" destId="{6E97E9F4-1646-4F77-AF55-48D66F67D679}" srcOrd="10" destOrd="0" presId="urn:microsoft.com/office/officeart/2005/8/layout/default#1"/>
    <dgm:cxn modelId="{299E270E-B64F-4D20-8B7D-9C4B43C37C65}" type="presParOf" srcId="{25622BC9-8F04-4D71-91D4-6E583D3DFD7F}" destId="{488ED76F-FAEB-4B6B-BC78-175FBB868B3B}" srcOrd="11" destOrd="0" presId="urn:microsoft.com/office/officeart/2005/8/layout/default#1"/>
    <dgm:cxn modelId="{88186AE3-AB80-423B-98B2-E458CD70F0B3}" type="presParOf" srcId="{25622BC9-8F04-4D71-91D4-6E583D3DFD7F}" destId="{597A9350-BC55-44DB-97C8-64843F5D842B}" srcOrd="12" destOrd="0" presId="urn:microsoft.com/office/officeart/2005/8/layout/default#1"/>
    <dgm:cxn modelId="{0B398064-E56A-42B1-9109-EB6A24873EC2}" type="presParOf" srcId="{25622BC9-8F04-4D71-91D4-6E583D3DFD7F}" destId="{F825A6B4-0549-4A51-9526-9052A81AFEA9}" srcOrd="13" destOrd="0" presId="urn:microsoft.com/office/officeart/2005/8/layout/default#1"/>
    <dgm:cxn modelId="{EDDD260F-4CFD-4F82-8F12-B54A36EB8B5E}" type="presParOf" srcId="{25622BC9-8F04-4D71-91D4-6E583D3DFD7F}" destId="{669B5AB3-DCD3-4166-8887-07D7E75601BE}" srcOrd="14" destOrd="0" presId="urn:microsoft.com/office/officeart/2005/8/layout/default#1"/>
    <dgm:cxn modelId="{7AA0EE1D-80F3-4CF0-B02C-EDF385E6AF9F}" type="presParOf" srcId="{25622BC9-8F04-4D71-91D4-6E583D3DFD7F}" destId="{03635DD0-FED8-4A99-B04D-98B004283CC6}" srcOrd="15" destOrd="0" presId="urn:microsoft.com/office/officeart/2005/8/layout/default#1"/>
    <dgm:cxn modelId="{A4B7D2CD-5F80-4F41-82E9-5914B29AFC85}" type="presParOf" srcId="{25622BC9-8F04-4D71-91D4-6E583D3DFD7F}" destId="{FA560964-4109-435D-8EFB-540A45EDCEB3}" srcOrd="16" destOrd="0" presId="urn:microsoft.com/office/officeart/2005/8/layout/default#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35D9E-C473-441D-9BA2-5A9F987B643C}">
      <dsp:nvSpPr>
        <dsp:cNvPr id="0" name=""/>
        <dsp:cNvSpPr/>
      </dsp:nvSpPr>
      <dsp:spPr>
        <a:xfrm>
          <a:off x="637317" y="1519380"/>
          <a:ext cx="2275846" cy="13655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E-Commerce und Kredite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Alles rund ums Online-Shopping</a:t>
          </a:r>
          <a:endParaRPr lang="de-DE" sz="1600" b="1" kern="1200" dirty="0"/>
        </a:p>
      </dsp:txBody>
      <dsp:txXfrm>
        <a:off x="637317" y="1519380"/>
        <a:ext cx="2275846" cy="1365507"/>
      </dsp:txXfrm>
    </dsp:sp>
    <dsp:sp modelId="{3CFC8F11-7964-4470-84A3-09F5DBC9B1C8}">
      <dsp:nvSpPr>
        <dsp:cNvPr id="0" name=""/>
        <dsp:cNvSpPr/>
      </dsp:nvSpPr>
      <dsp:spPr>
        <a:xfrm>
          <a:off x="5418256" y="78045"/>
          <a:ext cx="2275846" cy="13655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Wirtschaftsordnungen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Wem gehört hier was?</a:t>
          </a:r>
          <a:endParaRPr lang="de-DE" sz="1600" b="1" kern="1200" dirty="0"/>
        </a:p>
      </dsp:txBody>
      <dsp:txXfrm>
        <a:off x="5418256" y="78045"/>
        <a:ext cx="2275846" cy="1365507"/>
      </dsp:txXfrm>
    </dsp:sp>
    <dsp:sp modelId="{ED01EDEB-CEE3-4773-B5DA-25D32EA2DCD0}">
      <dsp:nvSpPr>
        <dsp:cNvPr id="0" name=""/>
        <dsp:cNvSpPr/>
      </dsp:nvSpPr>
      <dsp:spPr>
        <a:xfrm>
          <a:off x="5404510" y="2958365"/>
          <a:ext cx="2275846" cy="13655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Beschaffungs- und Produktionsprozesse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latin typeface="Bradley Hand ITC" panose="03070402050302030203" pitchFamily="66" charset="0"/>
            </a:rPr>
            <a:t> </a:t>
          </a:r>
          <a:r>
            <a:rPr lang="de-DE" sz="1600" b="1" kern="1200" dirty="0">
              <a:latin typeface="Bradley Hand ITC" panose="03070402050302030203" pitchFamily="66" charset="0"/>
            </a:rPr>
            <a:t>Von der Milch zum Molkereiprodukt</a:t>
          </a:r>
          <a:endParaRPr lang="de-DE" sz="1600" b="1" kern="1200" dirty="0"/>
        </a:p>
      </dsp:txBody>
      <dsp:txXfrm>
        <a:off x="5404510" y="2958365"/>
        <a:ext cx="2275846" cy="1365507"/>
      </dsp:txXfrm>
    </dsp:sp>
    <dsp:sp modelId="{4C2729F5-3EC8-4E6F-91DA-E46B8F086231}">
      <dsp:nvSpPr>
        <dsp:cNvPr id="0" name=""/>
        <dsp:cNvSpPr/>
      </dsp:nvSpPr>
      <dsp:spPr>
        <a:xfrm>
          <a:off x="637317" y="2960587"/>
          <a:ext cx="2275846" cy="13655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Wirtschaftskreislauf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Eine riesige Tauschbörse</a:t>
          </a:r>
        </a:p>
      </dsp:txBody>
      <dsp:txXfrm>
        <a:off x="637317" y="2960587"/>
        <a:ext cx="2275846" cy="1365507"/>
      </dsp:txXfrm>
    </dsp:sp>
    <dsp:sp modelId="{C38B343F-759B-4491-9F92-AB45FAF3B9EC}">
      <dsp:nvSpPr>
        <dsp:cNvPr id="0" name=""/>
        <dsp:cNvSpPr/>
      </dsp:nvSpPr>
      <dsp:spPr>
        <a:xfrm>
          <a:off x="3039769" y="78600"/>
          <a:ext cx="2275846" cy="13655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Zahlungsarten und Geldanlageformen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Wie werde ich mein Geld los und wie vermehre ich es?</a:t>
          </a:r>
          <a:endParaRPr lang="de-DE" sz="1600" b="1" kern="1200" dirty="0"/>
        </a:p>
      </dsp:txBody>
      <dsp:txXfrm>
        <a:off x="3039769" y="78600"/>
        <a:ext cx="2275846" cy="1365507"/>
      </dsp:txXfrm>
    </dsp:sp>
    <dsp:sp modelId="{6E97E9F4-1646-4F77-AF55-48D66F67D679}">
      <dsp:nvSpPr>
        <dsp:cNvPr id="0" name=""/>
        <dsp:cNvSpPr/>
      </dsp:nvSpPr>
      <dsp:spPr>
        <a:xfrm>
          <a:off x="5404510" y="1518201"/>
          <a:ext cx="2275846" cy="13655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Globalisierung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Was hat meine Kleidung damit zu tun?</a:t>
          </a:r>
        </a:p>
      </dsp:txBody>
      <dsp:txXfrm>
        <a:off x="5404510" y="1518201"/>
        <a:ext cx="2275846" cy="1365507"/>
      </dsp:txXfrm>
    </dsp:sp>
    <dsp:sp modelId="{597A9350-BC55-44DB-97C8-64843F5D842B}">
      <dsp:nvSpPr>
        <dsp:cNvPr id="0" name=""/>
        <dsp:cNvSpPr/>
      </dsp:nvSpPr>
      <dsp:spPr>
        <a:xfrm>
          <a:off x="3013586" y="2960582"/>
          <a:ext cx="2275846" cy="13655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Fertigungsverfahren und Fertigungstypen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Wie werden Produkte hergestellt?</a:t>
          </a:r>
        </a:p>
      </dsp:txBody>
      <dsp:txXfrm>
        <a:off x="3013586" y="2960582"/>
        <a:ext cx="2275846" cy="1365507"/>
      </dsp:txXfrm>
    </dsp:sp>
    <dsp:sp modelId="{669B5AB3-DCD3-4166-8887-07D7E75601BE}">
      <dsp:nvSpPr>
        <dsp:cNvPr id="0" name=""/>
        <dsp:cNvSpPr/>
      </dsp:nvSpPr>
      <dsp:spPr>
        <a:xfrm>
          <a:off x="3034842" y="1518196"/>
          <a:ext cx="2275687" cy="13655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Aufgaben des Staates im Wirtschaftsprozess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Was wird durch den Staat geregelt?</a:t>
          </a:r>
          <a:endParaRPr lang="de-DE" sz="1600" kern="1200" dirty="0"/>
        </a:p>
      </dsp:txBody>
      <dsp:txXfrm>
        <a:off x="3034842" y="1518196"/>
        <a:ext cx="2275687" cy="1365507"/>
      </dsp:txXfrm>
    </dsp:sp>
    <dsp:sp modelId="{FA560964-4109-435D-8EFB-540A45EDCEB3}">
      <dsp:nvSpPr>
        <dsp:cNvPr id="0" name=""/>
        <dsp:cNvSpPr/>
      </dsp:nvSpPr>
      <dsp:spPr>
        <a:xfrm>
          <a:off x="637306" y="73496"/>
          <a:ext cx="2272068" cy="1364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Preisbildung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Bradley Hand ITC" panose="03070402050302030203" pitchFamily="66" charset="0"/>
            </a:rPr>
            <a:t>Wie werden Preise gebildet?</a:t>
          </a:r>
          <a:endParaRPr lang="de-DE" sz="1600" b="1" kern="1200" dirty="0"/>
        </a:p>
      </dsp:txBody>
      <dsp:txXfrm>
        <a:off x="637306" y="73496"/>
        <a:ext cx="2272068" cy="136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black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5D10-FD49-4626-9126-E199D2CD5360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5" name="Footer Placeholder 1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ADE4B67-6001-42E8-85C6-223D2BF1EF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78747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BB42-18BC-4902-9032-7F34603F2631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7807-EB1D-449C-985D-D4BC18D999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57842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6991-C805-4852-BFA7-8694E58216AC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0311-EE26-4E18-B1FF-6DF3218CE3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348102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00F9-BD90-49B0-B6CE-277F77488E2E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0672-6687-4635-93BB-AA548F97A3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24470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326A-8688-481D-9ED8-11B13AE8BA2F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C58FC15-CFD0-496E-B0A3-671B28587C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61384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4875-F587-446E-B771-243517DD14B8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6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6110-B10A-4B0B-A7E1-5EC7581896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62621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246D-BFF8-448B-B8CD-533284253695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8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51DE-E597-4B30-868B-10802E5574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372024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05CA-6219-4D70-8549-2554E3BCCAE8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4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F4FB-507D-4B82-8F4C-A40ADF7AF3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26843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EB66-4394-439D-919B-09BEDAE9FDA0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3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76F1-D1DB-4BB1-9A9F-88732BFAC7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386917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045F-9752-4BCA-A2F6-E445E5BA864A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6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651B-0D06-40B8-8420-3F65FBF4EE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263813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/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/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B5D-267F-41D4-A46C-2D0F959DAEA9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10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E2E0A6-E45F-4D29-8563-00B415EF96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71176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0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E089A-0066-4BBB-A7FC-2ED9D1BA4427}" type="datetimeFigureOut">
              <a:rPr lang="de-DE"/>
              <a:pPr>
                <a:defRPr/>
              </a:pPr>
              <a:t>16.07.2021</a:t>
            </a:fld>
            <a:endParaRPr lang="de-DE"/>
          </a:p>
        </p:txBody>
      </p:sp>
      <p:sp>
        <p:nvSpPr>
          <p:cNvPr id="22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36F0513-EB6C-46C9-BF88-7CF2A7F529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6" r:id="rId9"/>
    <p:sldLayoutId id="2147483752" r:id="rId10"/>
    <p:sldLayoutId id="2147483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itel 1"/>
          <p:cNvPicPr>
            <a:picLocks noGrp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777752" cy="1828800"/>
          </a:xfrm>
        </p:spPr>
      </p:pic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854696" cy="976072"/>
          </a:xfrm>
        </p:spPr>
        <p:txBody>
          <a:bodyPr/>
          <a:lstStyle/>
          <a:p>
            <a:pPr marR="0" eaLnBrk="1" hangingPunct="1"/>
            <a:r>
              <a:rPr lang="de-DE" altLang="de-DE" dirty="0" smtClean="0"/>
              <a:t>Berufliche Orientierung durch Schwerpunktsetzung</a:t>
            </a:r>
          </a:p>
        </p:txBody>
      </p:sp>
      <p:pic>
        <p:nvPicPr>
          <p:cNvPr id="4" name="Grafik 2" descr="Aufkleber 9 x9_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400" b="1" smtClean="0"/>
              <a:t>Profil Gesundheit und Soziales</a:t>
            </a:r>
          </a:p>
        </p:txBody>
      </p:sp>
      <p:sp>
        <p:nvSpPr>
          <p:cNvPr id="17411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751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sz="2400" b="1" dirty="0"/>
              <a:t>Modul 1- Persönliche und berufliche Perspektiven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altLang="de-DE" sz="1000" dirty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sz="2400" b="1" dirty="0"/>
              <a:t>Modul 2- Sozialpädagogik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altLang="de-DE" sz="1000" dirty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sz="2400" b="1" dirty="0"/>
              <a:t>Modul 3- Gesundheit und Pflege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altLang="de-DE" sz="1000" dirty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sz="2400" b="1" dirty="0"/>
              <a:t>Modul 4- Ernährung und Hauswirtschaft</a:t>
            </a:r>
            <a:endParaRPr lang="de-DE" altLang="de-DE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altLang="de-D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altLang="de-DE" dirty="0"/>
          </a:p>
        </p:txBody>
      </p:sp>
      <p:pic>
        <p:nvPicPr>
          <p:cNvPr id="14340" name="Grafik 3" descr="C:\Users\Home\AppData\Local\Microsoft\Windows\Temporary Internet Files\Content.IE5\UYBQ9119\MP9002020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19425"/>
            <a:ext cx="898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rafik 4" descr="C:\Users\Home\AppData\Local\Microsoft\Windows\Temporary Internet Files\Content.IE5\JT6Z2DM6\MC900211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89363"/>
            <a:ext cx="16430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866775"/>
          </a:xfrm>
        </p:spPr>
        <p:txBody>
          <a:bodyPr/>
          <a:lstStyle/>
          <a:p>
            <a:pPr eaLnBrk="1" hangingPunct="1"/>
            <a:r>
              <a:rPr lang="de-DE" altLang="de-DE" sz="4400" b="1" smtClean="0"/>
              <a:t>Profil Gesundheit und Soziales</a:t>
            </a:r>
          </a:p>
        </p:txBody>
      </p:sp>
      <p:sp>
        <p:nvSpPr>
          <p:cNvPr id="17411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1306513" cy="1296988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Beispiele für Unterrichts-inhalte</a:t>
            </a:r>
            <a:endParaRPr lang="de-DE" altLang="de-D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altLang="de-D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altLang="de-DE" dirty="0"/>
          </a:p>
        </p:txBody>
      </p:sp>
      <p:pic>
        <p:nvPicPr>
          <p:cNvPr id="15364" name="Diagramm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03400"/>
            <a:ext cx="74549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89" t="31151" r="30927" b="22717"/>
          <a:stretch>
            <a:fillRect/>
          </a:stretch>
        </p:blipFill>
        <p:spPr bwMode="auto">
          <a:xfrm rot="-443680">
            <a:off x="6659563" y="5229225"/>
            <a:ext cx="1612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s://www.pta-in-love.de/wp-content/uploads/2020/12/symbolbild_kundentyp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1989">
            <a:off x="2049463" y="2359025"/>
            <a:ext cx="1262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s://media.glamour.de/glamour/-d_y2xZck1u1Fg/c_fill,w_1500,h_1000,q_80/2020/11/yoga-aufmacher-quer-jpg-5fad0f53521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33" t="2873" r="23779" b="7980"/>
          <a:stretch>
            <a:fillRect/>
          </a:stretch>
        </p:blipFill>
        <p:spPr bwMode="auto">
          <a:xfrm rot="2446658">
            <a:off x="5194300" y="1536700"/>
            <a:ext cx="7572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142">
            <a:off x="468313" y="4670425"/>
            <a:ext cx="2286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https://www.kita.de/wissen/wp-content/uploads/Girlanden-in-Baeumen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04">
            <a:off x="7189788" y="1898650"/>
            <a:ext cx="1652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de-DE" altLang="de-DE" sz="4800" b="1" smtClean="0"/>
              <a:t>Wahl der Profile</a:t>
            </a:r>
          </a:p>
        </p:txBody>
      </p:sp>
      <p:sp>
        <p:nvSpPr>
          <p:cNvPr id="18435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26638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dirty="0"/>
              <a:t>Wählt </a:t>
            </a:r>
            <a:r>
              <a:rPr lang="de-DE" altLang="de-DE" b="1" dirty="0"/>
              <a:t>für euch </a:t>
            </a:r>
            <a:r>
              <a:rPr lang="de-DE" altLang="de-DE" dirty="0"/>
              <a:t>und nicht, um mit anderen in eine Gruppe zu kommen.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altLang="de-D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dirty="0"/>
              <a:t>Wählt das Profil, das eurer derzeitigen </a:t>
            </a:r>
            <a:r>
              <a:rPr lang="de-DE" altLang="de-DE" b="1" dirty="0"/>
              <a:t>Berufsidee</a:t>
            </a:r>
            <a:r>
              <a:rPr lang="de-DE" altLang="de-DE" dirty="0"/>
              <a:t> am nächsten kommt.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4800" b="1" dirty="0" smtClean="0"/>
              <a:t>Rechtlicher Rahmen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b="1" smtClean="0"/>
              <a:t>Bezug: §10 NSchG</a:t>
            </a:r>
          </a:p>
          <a:p>
            <a:pPr eaLnBrk="1" hangingPunct="1"/>
            <a:r>
              <a:rPr lang="de-DE" altLang="de-DE" smtClean="0"/>
              <a:t>„… 3   In der Realschule werden den Schülerinnen und Schülern entsprechend ihrer Leistungsfähigkeit und ihren Neigungen </a:t>
            </a:r>
            <a:r>
              <a:rPr lang="de-DE" altLang="de-DE" b="1" smtClean="0"/>
              <a:t>eine Berufsorientierung und eine individuelle Schwerpunktbildung in den Bereichen Fremdsprachen, Wirtschaft, Technik sowie Gesundheit und Soziales ermöglicht. </a:t>
            </a:r>
            <a:endParaRPr lang="de-DE" altLang="de-D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4800" b="1" smtClean="0"/>
              <a:t>Profile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sz="7600" dirty="0"/>
              <a:t>4</a:t>
            </a:r>
            <a:r>
              <a:rPr lang="de-DE" sz="7600" dirty="0" smtClean="0"/>
              <a:t> </a:t>
            </a:r>
            <a:r>
              <a:rPr lang="de-DE" sz="7600" dirty="0"/>
              <a:t>Stunden Profilunterricht	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sz="7600" dirty="0"/>
              <a:t>verpflichtend für 2 Schuljahre (9 und 10</a:t>
            </a:r>
            <a:r>
              <a:rPr lang="de-DE" sz="7600" dirty="0" smtClean="0"/>
              <a:t>)</a:t>
            </a:r>
            <a:endParaRPr lang="de-DE" sz="7600" dirty="0"/>
          </a:p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sz="7600" dirty="0"/>
              <a:t>versetzungs-bzw. abschlusswirksam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sz="7600" dirty="0"/>
              <a:t>Leistungsnachweis durch verpflichtende Klassenarbeiten und zusätzliche andere fachspezifische oder mündliche Leistungen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dirty="0"/>
              <a:t>	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4800" b="1" smtClean="0"/>
              <a:t>Angebot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de-DE" altLang="de-DE" b="1" smtClean="0"/>
              <a:t>Angeboten werden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de-DE" altLang="de-DE" b="1" smtClean="0"/>
              <a:t>vier Profile im 9. und 10. Schj.</a:t>
            </a:r>
          </a:p>
          <a:p>
            <a:pPr algn="ctr" eaLnBrk="1" hangingPunct="1">
              <a:buFont typeface="Wingdings 2" pitchFamily="18" charset="2"/>
              <a:buNone/>
            </a:pPr>
            <a:endParaRPr lang="de-DE" altLang="de-DE" b="1" smtClean="0"/>
          </a:p>
          <a:p>
            <a:pPr eaLnBrk="1" hangingPunct="1"/>
            <a:r>
              <a:rPr lang="de-DE" altLang="de-DE" sz="2000" smtClean="0"/>
              <a:t>Sprache (Französisch) – nur wählbar, wenn Französisch seit Klasse 6 gewählt wurde</a:t>
            </a:r>
          </a:p>
          <a:p>
            <a:pPr eaLnBrk="1" hangingPunct="1"/>
            <a:r>
              <a:rPr lang="de-DE" altLang="de-DE" smtClean="0"/>
              <a:t>Wirtschaft</a:t>
            </a:r>
          </a:p>
          <a:p>
            <a:pPr eaLnBrk="1" hangingPunct="1"/>
            <a:r>
              <a:rPr lang="de-DE" altLang="de-DE" smtClean="0"/>
              <a:t>Technik</a:t>
            </a:r>
          </a:p>
          <a:p>
            <a:pPr eaLnBrk="1" hangingPunct="1"/>
            <a:r>
              <a:rPr lang="de-DE" altLang="de-DE" smtClean="0"/>
              <a:t>Gesundheit und Soziales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 eaLnBrk="1" hangingPunct="1"/>
            <a:r>
              <a:rPr lang="de-DE" altLang="de-DE" sz="4800" b="1" smtClean="0"/>
              <a:t>Ziele der Profile</a:t>
            </a:r>
            <a:endParaRPr lang="de-DE" altLang="de-DE" sz="4800" smtClean="0"/>
          </a:p>
        </p:txBody>
      </p:sp>
      <p:sp>
        <p:nvSpPr>
          <p:cNvPr id="3" name="Textplatzhalt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dirty="0"/>
              <a:t>Profil Wirtschaft, Technik, Gesundheit und Soziales	</a:t>
            </a:r>
          </a:p>
        </p:txBody>
      </p:sp>
      <p:sp>
        <p:nvSpPr>
          <p:cNvPr id="9220" name="Textplatzhalter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>
              <a:spcBef>
                <a:spcPts val="575"/>
              </a:spcBef>
            </a:pPr>
            <a:r>
              <a:rPr lang="de-DE" altLang="de-DE" smtClean="0"/>
              <a:t>Profil Sprache</a:t>
            </a:r>
          </a:p>
        </p:txBody>
      </p:sp>
      <p:sp>
        <p:nvSpPr>
          <p:cNvPr id="17412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>
              <a:spcBef>
                <a:spcPts val="575"/>
              </a:spcBef>
              <a:defRPr/>
            </a:pPr>
            <a:r>
              <a:rPr lang="de-DE" altLang="de-DE" dirty="0" smtClean="0"/>
              <a:t>berufs-oder studienbezogen	</a:t>
            </a:r>
          </a:p>
          <a:p>
            <a:pPr marL="0" indent="0"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endParaRPr lang="de-DE" altLang="de-DE" dirty="0" smtClean="0"/>
          </a:p>
          <a:p>
            <a:pPr marL="0" indent="0"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r>
              <a:rPr lang="de-DE" altLang="de-DE" dirty="0" smtClean="0"/>
              <a:t>Übergang auf:</a:t>
            </a:r>
          </a:p>
          <a:p>
            <a:pPr eaLnBrk="1" hangingPunct="1">
              <a:spcBef>
                <a:spcPts val="575"/>
              </a:spcBef>
              <a:defRPr/>
            </a:pPr>
            <a:r>
              <a:rPr lang="de-DE" altLang="de-DE" dirty="0" smtClean="0"/>
              <a:t>berufliches Gymnasium</a:t>
            </a:r>
          </a:p>
          <a:p>
            <a:pPr eaLnBrk="1" hangingPunct="1">
              <a:spcBef>
                <a:spcPts val="575"/>
              </a:spcBef>
              <a:defRPr/>
            </a:pPr>
            <a:r>
              <a:rPr lang="de-DE" altLang="de-DE" dirty="0" smtClean="0"/>
              <a:t>Berufsfachschulen</a:t>
            </a:r>
          </a:p>
          <a:p>
            <a:pPr eaLnBrk="1" hangingPunct="1">
              <a:spcBef>
                <a:spcPts val="575"/>
              </a:spcBef>
              <a:defRPr/>
            </a:pPr>
            <a:r>
              <a:rPr lang="de-DE" altLang="de-DE" dirty="0" smtClean="0"/>
              <a:t>Fachoberschulen</a:t>
            </a:r>
          </a:p>
          <a:p>
            <a:pPr eaLnBrk="1" hangingPunct="1">
              <a:spcBef>
                <a:spcPts val="575"/>
              </a:spcBef>
              <a:defRPr/>
            </a:pPr>
            <a:r>
              <a:rPr lang="de-DE" altLang="de-DE" dirty="0" smtClean="0"/>
              <a:t>Fachschulen</a:t>
            </a:r>
          </a:p>
          <a:p>
            <a:pPr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r>
              <a:rPr lang="de-DE" altLang="de-DE" dirty="0" smtClean="0"/>
              <a:t>	oder</a:t>
            </a:r>
          </a:p>
          <a:p>
            <a:pPr eaLnBrk="1" hangingPunct="1">
              <a:spcBef>
                <a:spcPts val="575"/>
              </a:spcBef>
              <a:defRPr/>
            </a:pPr>
            <a:r>
              <a:rPr lang="de-DE" altLang="de-DE" dirty="0" smtClean="0"/>
              <a:t>in die Ausbildung	</a:t>
            </a:r>
          </a:p>
          <a:p>
            <a:pPr eaLnBrk="1" hangingPunct="1">
              <a:spcBef>
                <a:spcPts val="575"/>
              </a:spcBef>
              <a:defRPr/>
            </a:pPr>
            <a:endParaRPr lang="de-DE" altLang="de-DE" dirty="0" smtClean="0"/>
          </a:p>
        </p:txBody>
      </p:sp>
      <p:sp>
        <p:nvSpPr>
          <p:cNvPr id="14342" name="Inhaltsplatzhalt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dirty="0"/>
              <a:t>studienbezogen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de-DE" altLang="de-DE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de-DE" altLang="de-DE" dirty="0"/>
              <a:t>Übergang auf: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dirty="0"/>
              <a:t>Allgemeinbildendes Gymnasium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dirty="0"/>
              <a:t>Sprachschulen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altLang="de-DE" dirty="0"/>
              <a:t>Wirtschaftsberufe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4521200" cy="1143000"/>
          </a:xfrm>
        </p:spPr>
        <p:txBody>
          <a:bodyPr/>
          <a:lstStyle/>
          <a:p>
            <a:pPr eaLnBrk="1" hangingPunct="1"/>
            <a:r>
              <a:rPr lang="de-DE" altLang="de-DE" sz="4800" b="1" smtClean="0"/>
              <a:t>Profil Wirtschaft </a:t>
            </a:r>
          </a:p>
        </p:txBody>
      </p:sp>
      <p:sp>
        <p:nvSpPr>
          <p:cNvPr id="15363" name="Inhaltsplatzhalter 4">
            <a:extLst>
              <a:ext uri="{FF2B5EF4-FFF2-40B4-BE49-F238E27FC236}"/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00113" y="2205038"/>
            <a:ext cx="3733800" cy="35258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de-DE" altLang="de-DE" dirty="0"/>
              <a:t>Die vier Themenfelder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de-DE" altLang="de-DE" dirty="0"/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Both"/>
              <a:defRPr/>
            </a:pPr>
            <a:r>
              <a:rPr lang="de-DE" altLang="de-DE" dirty="0"/>
              <a:t>Verbraucher und Erwerbstätige im Wirtschaftsgeschehen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Both"/>
              <a:defRPr/>
            </a:pPr>
            <a:r>
              <a:rPr lang="de-DE" altLang="de-DE" dirty="0"/>
              <a:t>Ökonomisches und soziales Handeln in Unternehmen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8437" name="Inhaltsplatzhalt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2363" y="2636838"/>
            <a:ext cx="3733800" cy="2952750"/>
          </a:xfrm>
        </p:spPr>
        <p:txBody>
          <a:bodyPr anchor="ctr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Both" startAt="3"/>
              <a:defRPr/>
            </a:pPr>
            <a:r>
              <a:rPr lang="de-DE" dirty="0"/>
              <a:t>Aufgaben des Staates im Wirtschaftsprozess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Both" startAt="3"/>
              <a:defRPr/>
            </a:pPr>
            <a:r>
              <a:rPr lang="de-DE" dirty="0"/>
              <a:t>Ökonomisches Handeln regional, national und international.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/>
          </a:p>
        </p:txBody>
      </p:sp>
      <p:pic>
        <p:nvPicPr>
          <p:cNvPr id="10245" name="Picture 2" descr="http://www.bbs-luechow.de/neu/pics/Schulformen/FGW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4749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4521200" cy="1143000"/>
          </a:xfrm>
        </p:spPr>
        <p:txBody>
          <a:bodyPr/>
          <a:lstStyle/>
          <a:p>
            <a:pPr eaLnBrk="1" hangingPunct="1"/>
            <a:r>
              <a:rPr lang="de-DE" altLang="de-DE" sz="4800" b="1" smtClean="0"/>
              <a:t>Profil Wirtschaft </a:t>
            </a:r>
          </a:p>
        </p:txBody>
      </p:sp>
      <p:sp>
        <p:nvSpPr>
          <p:cNvPr id="15363" name="Inhaltsplatzhalter 4"/>
          <p:cNvSpPr>
            <a:spLocks noGrp="1"/>
          </p:cNvSpPr>
          <p:nvPr>
            <p:ph sz="quarter" idx="2"/>
          </p:nvPr>
        </p:nvSpPr>
        <p:spPr>
          <a:xfrm>
            <a:off x="684213" y="1811338"/>
            <a:ext cx="5688012" cy="503237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de-DE" altLang="de-DE" dirty="0">
                <a:solidFill>
                  <a:schemeClr val="accent6">
                    <a:lumMod val="75000"/>
                  </a:schemeClr>
                </a:solidFill>
              </a:rPr>
              <a:t>Beispiele für Unterrichtsinhalte: </a:t>
            </a:r>
            <a:r>
              <a:rPr lang="de-DE" altLang="de-DE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Was lerne ich hier?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</p:txBody>
      </p:sp>
      <p:pic>
        <p:nvPicPr>
          <p:cNvPr id="11268" name="Picture 2" descr="http://www.bbs-luechow.de/neu/pics/Schulformen/FGW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18986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/>
          <p:cNvGraphicFramePr/>
          <p:nvPr/>
        </p:nvGraphicFramePr>
        <p:xfrm>
          <a:off x="-25755" y="2126824"/>
          <a:ext cx="835292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3527425" cy="1143000"/>
          </a:xfrm>
        </p:spPr>
        <p:txBody>
          <a:bodyPr/>
          <a:lstStyle/>
          <a:p>
            <a:pPr eaLnBrk="1" hangingPunct="1"/>
            <a:r>
              <a:rPr lang="de-DE" altLang="de-DE" sz="4800" b="1" smtClean="0"/>
              <a:t>Profil Technik</a:t>
            </a:r>
          </a:p>
        </p:txBody>
      </p:sp>
      <p:sp>
        <p:nvSpPr>
          <p:cNvPr id="12291" name="Inhaltsplatzhalter 4"/>
          <p:cNvSpPr>
            <a:spLocks noGrp="1"/>
          </p:cNvSpPr>
          <p:nvPr>
            <p:ph sz="quarter" idx="2"/>
          </p:nvPr>
        </p:nvSpPr>
        <p:spPr>
          <a:xfrm>
            <a:off x="900113" y="2276475"/>
            <a:ext cx="3733800" cy="3886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altLang="de-DE" smtClean="0"/>
              <a:t>	</a:t>
            </a:r>
            <a:r>
              <a:rPr lang="de-DE" altLang="de-DE" b="1" smtClean="0">
                <a:solidFill>
                  <a:srgbClr val="1A02AA"/>
                </a:solidFill>
              </a:rPr>
              <a:t>Arbeitsbereich 1</a:t>
            </a:r>
          </a:p>
          <a:p>
            <a:pPr eaLnBrk="1" hangingPunct="1"/>
            <a:r>
              <a:rPr lang="de-DE" altLang="de-DE" sz="2400" b="1" smtClean="0"/>
              <a:t>Arbeiten und Produzieren</a:t>
            </a:r>
          </a:p>
          <a:p>
            <a:pPr eaLnBrk="1" hangingPunct="1">
              <a:buFont typeface="Wingdings 2" pitchFamily="18" charset="2"/>
              <a:buNone/>
            </a:pPr>
            <a:endParaRPr lang="de-DE" altLang="de-DE" b="1" smtClean="0"/>
          </a:p>
          <a:p>
            <a:pPr eaLnBrk="1" hangingPunct="1">
              <a:buFont typeface="Wingdings 2" pitchFamily="18" charset="2"/>
              <a:buNone/>
            </a:pPr>
            <a:r>
              <a:rPr lang="de-DE" altLang="de-DE" b="1" smtClean="0"/>
              <a:t>	</a:t>
            </a:r>
            <a:r>
              <a:rPr lang="de-DE" altLang="de-DE" b="1" smtClean="0">
                <a:solidFill>
                  <a:srgbClr val="800080"/>
                </a:solidFill>
              </a:rPr>
              <a:t>Arbeitsbereich 2</a:t>
            </a:r>
          </a:p>
          <a:p>
            <a:pPr eaLnBrk="1" hangingPunct="1"/>
            <a:r>
              <a:rPr lang="de-DE" altLang="de-DE" b="1" smtClean="0"/>
              <a:t>Energie und Technik</a:t>
            </a:r>
          </a:p>
        </p:txBody>
      </p:sp>
      <p:sp>
        <p:nvSpPr>
          <p:cNvPr id="12292" name="Inhaltsplatzhalter 5"/>
          <p:cNvSpPr>
            <a:spLocks noGrp="1"/>
          </p:cNvSpPr>
          <p:nvPr>
            <p:ph sz="quarter" idx="4"/>
          </p:nvPr>
        </p:nvSpPr>
        <p:spPr>
          <a:xfrm>
            <a:off x="4932363" y="2276475"/>
            <a:ext cx="3733800" cy="3886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altLang="de-DE" b="1" smtClean="0"/>
              <a:t>	</a:t>
            </a:r>
            <a:r>
              <a:rPr lang="de-DE" altLang="de-DE" b="1" smtClean="0">
                <a:solidFill>
                  <a:srgbClr val="F6310A"/>
                </a:solidFill>
              </a:rPr>
              <a:t>Arbeitsbereich 3</a:t>
            </a:r>
          </a:p>
          <a:p>
            <a:pPr eaLnBrk="1" hangingPunct="1"/>
            <a:r>
              <a:rPr lang="de-DE" altLang="de-DE" b="1" smtClean="0"/>
              <a:t>Information und Kommunikation</a:t>
            </a:r>
          </a:p>
          <a:p>
            <a:pPr eaLnBrk="1" hangingPunct="1"/>
            <a:endParaRPr lang="de-DE" altLang="de-DE" b="1" smtClean="0"/>
          </a:p>
          <a:p>
            <a:pPr eaLnBrk="1" hangingPunct="1">
              <a:buFont typeface="Wingdings 2" pitchFamily="18" charset="2"/>
              <a:buNone/>
            </a:pPr>
            <a:r>
              <a:rPr lang="de-DE" altLang="de-DE" b="1" smtClean="0"/>
              <a:t>	</a:t>
            </a:r>
            <a:r>
              <a:rPr lang="de-DE" altLang="de-DE" b="1" smtClean="0">
                <a:solidFill>
                  <a:srgbClr val="206A32"/>
                </a:solidFill>
              </a:rPr>
              <a:t>Arbeitsbereich 4</a:t>
            </a:r>
          </a:p>
          <a:p>
            <a:pPr eaLnBrk="1" hangingPunct="1"/>
            <a:r>
              <a:rPr lang="de-DE" altLang="de-DE" b="1" smtClean="0"/>
              <a:t>Natur und Technik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619250" y="5445125"/>
            <a:ext cx="1458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294" name="Picture 9" descr="L%C3%B6tkolben-stand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24425"/>
            <a:ext cx="14335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ansichten_v_d_bemasst677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157788"/>
            <a:ext cx="1655762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t_bionik_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8716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3527425" cy="1143000"/>
          </a:xfrm>
        </p:spPr>
        <p:txBody>
          <a:bodyPr/>
          <a:lstStyle/>
          <a:p>
            <a:pPr eaLnBrk="1" hangingPunct="1"/>
            <a:r>
              <a:rPr lang="de-DE" altLang="de-DE" sz="4800" b="1" smtClean="0"/>
              <a:t>Profil Technik</a:t>
            </a:r>
          </a:p>
        </p:txBody>
      </p:sp>
      <p:sp>
        <p:nvSpPr>
          <p:cNvPr id="13315" name="Inhaltsplatzhalter 4"/>
          <p:cNvSpPr>
            <a:spLocks noGrp="1"/>
          </p:cNvSpPr>
          <p:nvPr>
            <p:ph sz="quarter" idx="2"/>
          </p:nvPr>
        </p:nvSpPr>
        <p:spPr>
          <a:xfrm>
            <a:off x="468313" y="2105025"/>
            <a:ext cx="7632700" cy="3886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altLang="de-DE" smtClean="0"/>
              <a:t>	</a:t>
            </a:r>
            <a:r>
              <a:rPr lang="de-DE" altLang="de-DE" b="1" smtClean="0">
                <a:solidFill>
                  <a:srgbClr val="1A02AA"/>
                </a:solidFill>
              </a:rPr>
              <a:t>Beispiele für Unterrichtsinhalte</a:t>
            </a:r>
            <a:endParaRPr lang="de-DE" altLang="de-DE" b="1" smtClean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619250" y="5445125"/>
            <a:ext cx="1458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866775"/>
            <a:ext cx="187166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551">
            <a:off x="2147888" y="3070225"/>
            <a:ext cx="14906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Grafik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6347">
            <a:off x="561975" y="3057525"/>
            <a:ext cx="14906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bgerundetes Rechteck 10">
            <a:extLst>
              <a:ext uri="{FF2B5EF4-FFF2-40B4-BE49-F238E27FC236}"/>
            </a:extLst>
          </p:cNvPr>
          <p:cNvSpPr/>
          <p:nvPr/>
        </p:nvSpPr>
        <p:spPr>
          <a:xfrm>
            <a:off x="1281113" y="4111625"/>
            <a:ext cx="1671637" cy="1477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dirty="0"/>
              <a:t>Entwicklung eines Solarfahrzeugs und Teilnahme  an einem Wettkampf</a:t>
            </a:r>
          </a:p>
        </p:txBody>
      </p:sp>
      <p:pic>
        <p:nvPicPr>
          <p:cNvPr id="13321" name="Grafik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2686">
            <a:off x="1276350" y="5564188"/>
            <a:ext cx="1458913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bgerundetes Rechteck 13">
            <a:extLst>
              <a:ext uri="{FF2B5EF4-FFF2-40B4-BE49-F238E27FC236}"/>
            </a:extLst>
          </p:cNvPr>
          <p:cNvSpPr/>
          <p:nvPr/>
        </p:nvSpPr>
        <p:spPr>
          <a:xfrm>
            <a:off x="3727450" y="4781550"/>
            <a:ext cx="1657350" cy="71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dirty="0"/>
              <a:t>Herstellung eines Motorbootes</a:t>
            </a:r>
          </a:p>
        </p:txBody>
      </p:sp>
      <p:pic>
        <p:nvPicPr>
          <p:cNvPr id="13323" name="Grafik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5497513"/>
            <a:ext cx="25701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Grafik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89563"/>
            <a:ext cx="1871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bgerundetes Rechteck 18">
            <a:extLst>
              <a:ext uri="{FF2B5EF4-FFF2-40B4-BE49-F238E27FC236}"/>
            </a:extLst>
          </p:cNvPr>
          <p:cNvSpPr/>
          <p:nvPr/>
        </p:nvSpPr>
        <p:spPr>
          <a:xfrm rot="20532826">
            <a:off x="4284663" y="2687638"/>
            <a:ext cx="1655762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dirty="0"/>
              <a:t>Versuche mit elektronischen Bauteilen. </a:t>
            </a:r>
          </a:p>
        </p:txBody>
      </p:sp>
      <p:sp>
        <p:nvSpPr>
          <p:cNvPr id="20" name="Abgerundetes Rechteck 19">
            <a:extLst>
              <a:ext uri="{FF2B5EF4-FFF2-40B4-BE49-F238E27FC236}"/>
            </a:extLst>
          </p:cNvPr>
          <p:cNvSpPr/>
          <p:nvPr/>
        </p:nvSpPr>
        <p:spPr>
          <a:xfrm>
            <a:off x="6443663" y="4567238"/>
            <a:ext cx="1871662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dirty="0"/>
              <a:t>Der Spürhund: Anfertigungen nach Schaltskizze</a:t>
            </a:r>
          </a:p>
        </p:txBody>
      </p:sp>
      <p:pic>
        <p:nvPicPr>
          <p:cNvPr id="13327" name="Grafik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399">
            <a:off x="4883150" y="3381375"/>
            <a:ext cx="12969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Grafik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20950"/>
            <a:ext cx="17716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bgerundetes Rechteck 26">
            <a:extLst>
              <a:ext uri="{FF2B5EF4-FFF2-40B4-BE49-F238E27FC236}"/>
            </a:extLst>
          </p:cNvPr>
          <p:cNvSpPr/>
          <p:nvPr/>
        </p:nvSpPr>
        <p:spPr>
          <a:xfrm>
            <a:off x="6988175" y="668338"/>
            <a:ext cx="928688" cy="268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dirty="0"/>
              <a:t>Vorher</a:t>
            </a:r>
          </a:p>
        </p:txBody>
      </p:sp>
      <p:sp>
        <p:nvSpPr>
          <p:cNvPr id="28" name="Abgerundetes Rechteck 27">
            <a:extLst>
              <a:ext uri="{FF2B5EF4-FFF2-40B4-BE49-F238E27FC236}"/>
            </a:extLst>
          </p:cNvPr>
          <p:cNvSpPr/>
          <p:nvPr/>
        </p:nvSpPr>
        <p:spPr>
          <a:xfrm>
            <a:off x="7164388" y="2419350"/>
            <a:ext cx="936625" cy="30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dirty="0"/>
              <a:t>Nachher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304</Words>
  <Application>Microsoft Office PowerPoint</Application>
  <PresentationFormat>Bildschirmpräsentation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Hyperion</vt:lpstr>
      <vt:lpstr>Folie 1</vt:lpstr>
      <vt:lpstr>Rechtlicher Rahmen</vt:lpstr>
      <vt:lpstr>Profile</vt:lpstr>
      <vt:lpstr>Angebot</vt:lpstr>
      <vt:lpstr>Ziele der Profile</vt:lpstr>
      <vt:lpstr>Profil Wirtschaft </vt:lpstr>
      <vt:lpstr>Profil Wirtschaft </vt:lpstr>
      <vt:lpstr>Profil Technik</vt:lpstr>
      <vt:lpstr>Profil Technik</vt:lpstr>
      <vt:lpstr>Profil Gesundheit und Soziales</vt:lpstr>
      <vt:lpstr>Profil Gesundheit und Soziales</vt:lpstr>
      <vt:lpstr>Wahl der Profile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Profilwahl für Klasse 9 und 10</dc:title>
  <dc:creator>Home</dc:creator>
  <cp:lastModifiedBy>Mareke</cp:lastModifiedBy>
  <cp:revision>26</cp:revision>
  <dcterms:created xsi:type="dcterms:W3CDTF">2012-01-22T17:44:44Z</dcterms:created>
  <dcterms:modified xsi:type="dcterms:W3CDTF">2021-07-16T14:38:35Z</dcterms:modified>
</cp:coreProperties>
</file>